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8" r:id="rId1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8393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1014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19861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9926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24211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1727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6618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9547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2079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544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34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3AC58-DE36-4340-A6E6-0917C3BFDDEB}" type="datetimeFigureOut">
              <a:rPr lang="pt-PT" smtClean="0"/>
              <a:t>22-10-2012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4913D-9B1B-4326-B980-E9844D11134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567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pt-PT" dirty="0" smtClean="0"/>
              <a:t>Ontogénese – desenvolvimento cognitivo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pt-PT" dirty="0" smtClean="0"/>
              <a:t>Piaget – teoria interaccionista e construtivista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1246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5">
                    <a:lumMod val="50000"/>
                  </a:schemeClr>
                </a:solidFill>
              </a:rPr>
              <a:t>Estádio pré-operatório</a:t>
            </a:r>
            <a:endParaRPr lang="pt-PT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33525"/>
            <a:ext cx="2857500" cy="1895475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916832"/>
            <a:ext cx="2880320" cy="302433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149080"/>
            <a:ext cx="28575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2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5">
                    <a:lumMod val="50000"/>
                  </a:schemeClr>
                </a:solidFill>
              </a:rPr>
              <a:t>Estádio das operações concretas</a:t>
            </a:r>
            <a:endParaRPr lang="pt-PT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636912"/>
            <a:ext cx="2190750" cy="232410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636912"/>
            <a:ext cx="241935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87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5">
                    <a:lumMod val="50000"/>
                  </a:schemeClr>
                </a:solidFill>
              </a:rPr>
              <a:t>Estádio das operações formais</a:t>
            </a:r>
            <a:endParaRPr lang="pt-PT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276872"/>
            <a:ext cx="2376264" cy="2448272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429000"/>
            <a:ext cx="2520280" cy="2369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3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FF0000"/>
                </a:solidFill>
              </a:rPr>
              <a:t>CONCLUSÃO</a:t>
            </a:r>
            <a:endParaRPr lang="pt-PT" dirty="0">
              <a:solidFill>
                <a:srgbClr val="FF0000"/>
              </a:solidFill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9144000" cy="5616624"/>
          </a:xfrm>
        </p:spPr>
      </p:pic>
    </p:spTree>
    <p:extLst>
      <p:ext uri="{BB962C8B-B14F-4D97-AF65-F5344CB8AC3E}">
        <p14:creationId xmlns:p14="http://schemas.microsoft.com/office/powerpoint/2010/main" val="377024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Psicólogo, filósofo epistemologista</a:t>
            </a:r>
            <a:endParaRPr lang="pt-PT" dirty="0"/>
          </a:p>
        </p:txBody>
      </p:sp>
      <p:pic>
        <p:nvPicPr>
          <p:cNvPr id="5" name="Marcador de Posição da Imagem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37" b="20937"/>
          <a:stretch>
            <a:fillRect/>
          </a:stretch>
        </p:blipFill>
        <p:spPr/>
      </p:pic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3601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A observação directa dos seus filhos ajudou a construir a sua teoria do desenvolvimento</a:t>
            </a:r>
            <a:endParaRPr lang="pt-PT" dirty="0"/>
          </a:p>
        </p:txBody>
      </p:sp>
      <p:pic>
        <p:nvPicPr>
          <p:cNvPr id="5" name="Marcador de Posição de Conteú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637" y="2434431"/>
            <a:ext cx="2371725" cy="2857500"/>
          </a:xfrm>
        </p:spPr>
      </p:pic>
      <p:pic>
        <p:nvPicPr>
          <p:cNvPr id="6" name="Marcador de Posição de Conteúdo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492896"/>
            <a:ext cx="3096344" cy="2880320"/>
          </a:xfrm>
        </p:spPr>
      </p:pic>
    </p:spTree>
    <p:extLst>
      <p:ext uri="{BB962C8B-B14F-4D97-AF65-F5344CB8AC3E}">
        <p14:creationId xmlns:p14="http://schemas.microsoft.com/office/powerpoint/2010/main" val="206543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1">
                    <a:lumMod val="50000"/>
                  </a:schemeClr>
                </a:solidFill>
              </a:rPr>
              <a:t>COGNIÇÃO -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</a:rPr>
              <a:t>CONHECIMENTO</a:t>
            </a:r>
            <a:endParaRPr lang="pt-P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6">
                    <a:lumMod val="50000"/>
                  </a:schemeClr>
                </a:solidFill>
              </a:rPr>
              <a:t>INTERACCIONISMO</a:t>
            </a:r>
            <a:endParaRPr lang="pt-P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pt-PT" dirty="0" smtClean="0"/>
              <a:t>O sujeito é um elemento activo no processo de conhecer, isto é, um elemento decisivo nas mudanças que ocorrem nas estruturas do conhecimento, da inteligência → o conhecimento depende da interacção entre as estruturas inatas do sujeito e os dados provenientes do meio</a:t>
            </a:r>
            <a:endParaRPr lang="pt-PT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6">
                    <a:lumMod val="75000"/>
                  </a:schemeClr>
                </a:solidFill>
              </a:rPr>
              <a:t>CONSTRUTIVISMO</a:t>
            </a:r>
            <a:endParaRPr lang="pt-P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PT" dirty="0" smtClean="0"/>
              <a:t>O processo interactivo desenvolve-se por etapas, designadas de “estádios de desenvolvimento”: a cognição é um processo permanente, de avanços e recuos, entre a pessoa e o meio. Este processo é activo e não passivo.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1961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124744"/>
            <a:ext cx="504055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01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15616" y="836712"/>
            <a:ext cx="2592288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dirty="0" smtClean="0"/>
              <a:t>SUJEITO</a:t>
            </a:r>
            <a:endParaRPr lang="pt-PT" sz="3600" dirty="0"/>
          </a:p>
        </p:txBody>
      </p:sp>
      <p:sp>
        <p:nvSpPr>
          <p:cNvPr id="3" name="Oval 2"/>
          <p:cNvSpPr/>
          <p:nvPr/>
        </p:nvSpPr>
        <p:spPr>
          <a:xfrm>
            <a:off x="6012160" y="836712"/>
            <a:ext cx="2448272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dirty="0" smtClean="0"/>
              <a:t>MEIO</a:t>
            </a:r>
            <a:endParaRPr lang="pt-PT" sz="3600" dirty="0"/>
          </a:p>
        </p:txBody>
      </p:sp>
      <p:sp>
        <p:nvSpPr>
          <p:cNvPr id="4" name="Oval 3"/>
          <p:cNvSpPr/>
          <p:nvPr/>
        </p:nvSpPr>
        <p:spPr>
          <a:xfrm>
            <a:off x="1547664" y="4077072"/>
            <a:ext cx="2520280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dirty="0" smtClean="0"/>
              <a:t>SUJEITO</a:t>
            </a:r>
            <a:endParaRPr lang="pt-PT" sz="3600" dirty="0"/>
          </a:p>
        </p:txBody>
      </p:sp>
      <p:sp>
        <p:nvSpPr>
          <p:cNvPr id="5" name="Oval 4"/>
          <p:cNvSpPr/>
          <p:nvPr/>
        </p:nvSpPr>
        <p:spPr>
          <a:xfrm>
            <a:off x="6372200" y="3933056"/>
            <a:ext cx="2088232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dirty="0" smtClean="0"/>
              <a:t>MEIO</a:t>
            </a:r>
            <a:endParaRPr lang="pt-PT" sz="3600" dirty="0"/>
          </a:p>
        </p:txBody>
      </p:sp>
      <p:cxnSp>
        <p:nvCxnSpPr>
          <p:cNvPr id="11" name="Conexão recta unidireccional 10"/>
          <p:cNvCxnSpPr>
            <a:stCxn id="3" idx="2"/>
            <a:endCxn id="3" idx="2"/>
          </p:cNvCxnSpPr>
          <p:nvPr/>
        </p:nvCxnSpPr>
        <p:spPr>
          <a:xfrm>
            <a:off x="6012160" y="177281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eta para a direita 11"/>
          <p:cNvSpPr/>
          <p:nvPr/>
        </p:nvSpPr>
        <p:spPr>
          <a:xfrm>
            <a:off x="6012160" y="1772816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3" name="Seta para a esquerda 12"/>
          <p:cNvSpPr/>
          <p:nvPr/>
        </p:nvSpPr>
        <p:spPr>
          <a:xfrm>
            <a:off x="3707904" y="1124745"/>
            <a:ext cx="2304256" cy="1296144"/>
          </a:xfrm>
          <a:prstGeom prst="lef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Assimilação</a:t>
            </a:r>
            <a:endParaRPr lang="pt-PT" sz="2400" dirty="0"/>
          </a:p>
        </p:txBody>
      </p:sp>
      <p:sp>
        <p:nvSpPr>
          <p:cNvPr id="14" name="Seta para a direita 13"/>
          <p:cNvSpPr/>
          <p:nvPr/>
        </p:nvSpPr>
        <p:spPr>
          <a:xfrm>
            <a:off x="4067944" y="4293096"/>
            <a:ext cx="2304256" cy="1224136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/>
              <a:t>Acomodação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21552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>
                <a:solidFill>
                  <a:srgbClr val="FF0000"/>
                </a:solidFill>
              </a:rPr>
              <a:t>ESQUEMA:</a:t>
            </a:r>
            <a:r>
              <a:rPr lang="pt-PT" dirty="0" smtClean="0"/>
              <a:t> </a:t>
            </a:r>
            <a:r>
              <a:rPr lang="pt-PT" sz="2800" dirty="0" smtClean="0">
                <a:solidFill>
                  <a:schemeClr val="accent6">
                    <a:lumMod val="50000"/>
                  </a:schemeClr>
                </a:solidFill>
              </a:rPr>
              <a:t>processo de conhecimento em que as acções (físicas ou mentais) se criam ou modificam após a sua assimilação</a:t>
            </a:r>
            <a:endParaRPr lang="pt-P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PT" dirty="0" smtClean="0">
                <a:solidFill>
                  <a:srgbClr val="00B050"/>
                </a:solidFill>
              </a:rPr>
              <a:t>Assimilação</a:t>
            </a:r>
            <a:r>
              <a:rPr lang="pt-PT" dirty="0" smtClean="0"/>
              <a:t> – integração de novos dados exteriores aos esquemas, estruturas ou conhecimentos anteriores</a:t>
            </a:r>
          </a:p>
          <a:p>
            <a:endParaRPr lang="pt-PT" dirty="0" smtClean="0"/>
          </a:p>
          <a:p>
            <a:r>
              <a:rPr lang="pt-PT" dirty="0" smtClean="0">
                <a:solidFill>
                  <a:srgbClr val="00B050"/>
                </a:solidFill>
              </a:rPr>
              <a:t>Acomodação </a:t>
            </a:r>
            <a:r>
              <a:rPr lang="pt-PT" dirty="0" smtClean="0"/>
              <a:t>-  transformação dos esquemas mentais do sujeito por influência da incorporação dos dados do meio; as estruturas mentais modificam-se em função das situações novas → os esquemas complexificam-se pelo efeito combinado da assimilação e da acomodação</a:t>
            </a:r>
            <a:endParaRPr lang="pt-PT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PT" dirty="0" smtClean="0">
                <a:solidFill>
                  <a:srgbClr val="00B050"/>
                </a:solidFill>
              </a:rPr>
              <a:t>Equilibração</a:t>
            </a:r>
            <a:r>
              <a:rPr lang="pt-PT" dirty="0" smtClean="0"/>
              <a:t> – processo de equilíbrio entre a assimilação e a acomodação que permite a construção da inteligência e provocando uma auto-estruturação do sujeito. É o mecanismo que prepara ou adequa a assimilação à acomodação e vice-versa; esta reestruturação dos esquemas permite manter uma coerência na compreensão do mundo</a:t>
            </a:r>
          </a:p>
          <a:p>
            <a:r>
              <a:rPr lang="pt-PT" dirty="0" smtClean="0">
                <a:solidFill>
                  <a:srgbClr val="00B050"/>
                </a:solidFill>
              </a:rPr>
              <a:t>Adaptação</a:t>
            </a:r>
            <a:r>
              <a:rPr lang="pt-PT" dirty="0" smtClean="0"/>
              <a:t> – modificação dos comportamentos que permitem o equilíbrio das relações </a:t>
            </a:r>
            <a:r>
              <a:rPr lang="pt-PT" dirty="0" smtClean="0"/>
              <a:t>entre </a:t>
            </a:r>
            <a:r>
              <a:rPr lang="pt-PT" dirty="0" smtClean="0"/>
              <a:t>o organismo e o meio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9998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ESTÁDIOS DE DESENVOLVIMENTO</a:t>
            </a:r>
            <a:endParaRPr lang="pt-PT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882497"/>
              </p:ext>
            </p:extLst>
          </p:nvPr>
        </p:nvGraphicFramePr>
        <p:xfrm>
          <a:off x="1524000" y="1397000"/>
          <a:ext cx="6096000" cy="509494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096000"/>
              </a:tblGrid>
              <a:tr h="1102066"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SENSORIOMOTOR</a:t>
                      </a:r>
                      <a:r>
                        <a:rPr lang="pt-PT" sz="1400" baseline="0" dirty="0" smtClean="0"/>
                        <a:t>: Nascimento → 2 anos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A inteligência é fundamentalmente sensorial e motora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Aparece a noção de permanência do objecto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Inteligência prática, centrada nas acções directas</a:t>
                      </a:r>
                      <a:endParaRPr lang="pt-PT" sz="1400" dirty="0" smtClean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PRÉ-OPERATÓRIO: dos</a:t>
                      </a:r>
                      <a:r>
                        <a:rPr lang="pt-PT" sz="1400" baseline="0" dirty="0" smtClean="0"/>
                        <a:t> 2 aos 6/7 anos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Emergência da função simbólica (representação mental de objectos ou acontecimentos não presentes; linguagem e jogo simbólico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Pensamento intuitivo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egocentrismo</a:t>
                      </a:r>
                      <a:endParaRPr lang="pt-PT" sz="1400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r>
                        <a:rPr lang="pt-PT" sz="1400" dirty="0" smtClean="0"/>
                        <a:t>OPERAÇÕES CONCRETAS:</a:t>
                      </a:r>
                      <a:r>
                        <a:rPr lang="pt-PT" sz="1400" baseline="0" dirty="0" smtClean="0"/>
                        <a:t> DOS 6/7 AOS 11/12 ANOS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Ultrapassar do egocentrismo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Realização de operações mentais: pensamento lógico e desenvolvimento de conceitos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Reversibilidade e desenvolvimento da noção de conservação da matéria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sz="1400" baseline="0" dirty="0" smtClean="0"/>
                        <a:t>Classificação e seriação de objectos</a:t>
                      </a:r>
                      <a:endParaRPr lang="pt-PT" sz="1400" dirty="0"/>
                    </a:p>
                  </a:txBody>
                  <a:tcPr/>
                </a:tc>
              </a:tr>
              <a:tr h="1102066">
                <a:tc>
                  <a:txBody>
                    <a:bodyPr/>
                    <a:lstStyle/>
                    <a:p>
                      <a:r>
                        <a:rPr lang="pt-PT" dirty="0" smtClean="0"/>
                        <a:t>OPERAÇÕES FORMAIS: dos 11/12 aos 16 anos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dirty="0" smtClean="0"/>
                        <a:t>Pensamento</a:t>
                      </a:r>
                      <a:r>
                        <a:rPr lang="pt-PT" baseline="0" dirty="0" smtClean="0"/>
                        <a:t> abstracto, lógico e formal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baseline="0" dirty="0" smtClean="0"/>
                        <a:t>Realização de operações formais/raciocínio hipotético-dedutivo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pt-PT" baseline="0" dirty="0" smtClean="0"/>
                        <a:t>Egocentrismo intelectual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42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5">
                    <a:lumMod val="50000"/>
                  </a:schemeClr>
                </a:solidFill>
              </a:rPr>
              <a:t>Estádio sensoriomotor</a:t>
            </a:r>
            <a:endParaRPr lang="pt-PT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447925"/>
            <a:ext cx="1971675" cy="196215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844824"/>
            <a:ext cx="3240360" cy="316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395</Words>
  <Application>Microsoft Office PowerPoint</Application>
  <PresentationFormat>Apresentação no Ecrã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Tema do Office</vt:lpstr>
      <vt:lpstr>Ontogénese – desenvolvimento cognitivo</vt:lpstr>
      <vt:lpstr>Psicólogo, filósofo epistemologista</vt:lpstr>
      <vt:lpstr>A observação directa dos seus filhos ajudou a construir a sua teoria do desenvolvimento</vt:lpstr>
      <vt:lpstr>COGNIÇÃO - CONHECIMENTO</vt:lpstr>
      <vt:lpstr>Apresentação do PowerPoint</vt:lpstr>
      <vt:lpstr>Apresentação do PowerPoint</vt:lpstr>
      <vt:lpstr>ESQUEMA: processo de conhecimento em que as acções (físicas ou mentais) se criam ou modificam após a sua assimilação</vt:lpstr>
      <vt:lpstr>ESTÁDIOS DE DESENVOLVIMENTO</vt:lpstr>
      <vt:lpstr>Estádio sensoriomotor</vt:lpstr>
      <vt:lpstr>Estádio pré-operatório</vt:lpstr>
      <vt:lpstr>Estádio das operações concretas</vt:lpstr>
      <vt:lpstr>Estádio das operações formais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Ontogénese – desenvolvimento cognitivo</dc:title>
  <dc:creator>Professor</dc:creator>
  <cp:lastModifiedBy>Olga</cp:lastModifiedBy>
  <cp:revision>24</cp:revision>
  <dcterms:created xsi:type="dcterms:W3CDTF">2012-10-22T10:41:54Z</dcterms:created>
  <dcterms:modified xsi:type="dcterms:W3CDTF">2012-10-22T15:05:15Z</dcterms:modified>
</cp:coreProperties>
</file>